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Codec Pro" panose="020B0604020202020204" charset="0"/>
      <p:regular r:id="rId13"/>
    </p:embeddedFont>
    <p:embeddedFont>
      <p:font typeface="Codec Pro ExtraBold" panose="020B0604020202020204" charset="0"/>
      <p:regular r:id="rId14"/>
    </p:embeddedFont>
    <p:embeddedFont>
      <p:font typeface="Codec Pro ExtraBold Bold" panose="020B0604020202020204" charset="0"/>
      <p:regular r:id="rId15"/>
    </p:embeddedFont>
    <p:embeddedFont>
      <p:font typeface="Montserrat Light Bold" panose="020B0604020202020204" charset="0"/>
      <p:regular r:id="rId16"/>
    </p:embeddedFont>
    <p:embeddedFont>
      <p:font typeface="Noto Sans" panose="020B0502040504020204" pitchFamily="34" charset="0"/>
      <p:regular r:id="rId17"/>
      <p:bold r:id="rId18"/>
      <p:italic r:id="rId19"/>
      <p:boldItalic r:id="rId20"/>
    </p:embeddedFont>
    <p:embeddedFont>
      <p:font typeface="Noto Sans Bold" panose="020B0802040504020204" charset="0"/>
      <p:regular r:id="rId21"/>
    </p:embeddedFont>
    <p:embeddedFont>
      <p:font typeface="TAN Tangkiwoo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C88F1-1F04-4BC1-8E8F-17EBC4BC01B1}" type="datetimeFigureOut">
              <a:rPr lang="en-IN" smtClean="0"/>
              <a:t>17-11-2025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93780-58B4-4BF3-910D-3FAFD770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55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93780-58B4-4BF3-910D-3FAFD770231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17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88431" y="2061578"/>
            <a:ext cx="15323369" cy="2925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54"/>
              </a:lnSpc>
            </a:pPr>
            <a:r>
              <a:rPr lang="en-IN" sz="9600" b="1" dirty="0">
                <a:solidFill>
                  <a:schemeClr val="bg1"/>
                </a:solidFill>
              </a:rPr>
              <a:t> Facial Emotion Recognition</a:t>
            </a:r>
            <a:endParaRPr lang="en-US" sz="9600" b="1" dirty="0">
              <a:solidFill>
                <a:schemeClr val="bg1"/>
              </a:solidFill>
              <a:latin typeface="Codec Pro ExtraBold"/>
            </a:endParaRPr>
          </a:p>
          <a:p>
            <a:pPr>
              <a:lnSpc>
                <a:spcPts val="11554"/>
              </a:lnSpc>
            </a:pPr>
            <a:endParaRPr lang="en-US" sz="9628" dirty="0">
              <a:solidFill>
                <a:schemeClr val="bg1"/>
              </a:solidFill>
              <a:latin typeface="Codec Pro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57400" y="1579431"/>
            <a:ext cx="14840730" cy="2220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885"/>
              </a:lnSpc>
            </a:pPr>
            <a:r>
              <a:rPr lang="en-US" sz="14904" dirty="0">
                <a:solidFill>
                  <a:srgbClr val="FFFFFF"/>
                </a:solidFill>
                <a:latin typeface="Codec Pro ExtraBold"/>
              </a:rPr>
              <a:t>:</a:t>
            </a:r>
          </a:p>
        </p:txBody>
      </p:sp>
      <p:sp>
        <p:nvSpPr>
          <p:cNvPr id="8" name="Freeform 8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19017" y="6433996"/>
            <a:ext cx="7600942" cy="294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Name- Abhinav Vikram Singh</a:t>
            </a:r>
          </a:p>
          <a:p>
            <a:pPr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     Enroll. No. – S24CSEU1759</a:t>
            </a:r>
          </a:p>
          <a:p>
            <a:pPr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Name – Arnav Singh</a:t>
            </a:r>
          </a:p>
          <a:p>
            <a:pPr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      Enroll. No. – S24CSEU1770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76600" y="419100"/>
            <a:ext cx="1119098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FFFFFF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0089" y="3162300"/>
            <a:ext cx="17693018" cy="5303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The goal of this project is to automatically detect human emotions from face images.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The system should correctly classify emotions like </a:t>
            </a:r>
            <a:r>
              <a:rPr lang="en-US" sz="4400" b="1" dirty="0">
                <a:solidFill>
                  <a:schemeClr val="bg1"/>
                </a:solidFill>
              </a:rPr>
              <a:t>angry, disgust, fear, happy, neutral, sad, and surprise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This solves the need for a fast and reliable emotion recognition system that can be used in real-time applications such as education, security, and user-interaction systems.</a:t>
            </a:r>
          </a:p>
          <a:p>
            <a:endParaRPr lang="en-US" sz="3664" dirty="0">
              <a:solidFill>
                <a:srgbClr val="EAEAEA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928025" y="-3336515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96398" y="723900"/>
            <a:ext cx="17861725" cy="8846426"/>
            <a:chOff x="0" y="0"/>
            <a:chExt cx="4704323" cy="23299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4323" cy="2329923"/>
            </a:xfrm>
            <a:custGeom>
              <a:avLst/>
              <a:gdLst/>
              <a:ahLst/>
              <a:cxnLst/>
              <a:rect l="l" t="t" r="r" b="b"/>
              <a:pathLst>
                <a:path w="4704323" h="2329923">
                  <a:moveTo>
                    <a:pt x="0" y="0"/>
                  </a:moveTo>
                  <a:lnTo>
                    <a:pt x="4704323" y="0"/>
                  </a:lnTo>
                  <a:lnTo>
                    <a:pt x="4704323" y="2329923"/>
                  </a:lnTo>
                  <a:lnTo>
                    <a:pt x="0" y="232992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704323" cy="234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0218" y="876300"/>
            <a:ext cx="1492756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1"/>
              </a:lnSpc>
              <a:spcBef>
                <a:spcPct val="0"/>
              </a:spcBef>
            </a:pPr>
            <a:r>
              <a:rPr lang="en-US" sz="10509" dirty="0">
                <a:solidFill>
                  <a:srgbClr val="FFFFFF"/>
                </a:solidFill>
                <a:latin typeface="Codec Pro ExtraBold" panose="020B0604020202020204" charset="0"/>
              </a:rPr>
              <a:t>PROPOSED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2263615"/>
            <a:ext cx="17172601" cy="547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98"/>
              </a:lnSpc>
            </a:pPr>
            <a:endParaRPr dirty="0"/>
          </a:p>
          <a:p>
            <a:pPr algn="just">
              <a:lnSpc>
                <a:spcPts val="5498"/>
              </a:lnSpc>
            </a:pPr>
            <a:endParaRPr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Codec Pro" panose="020B0604020202020204" charset="0"/>
              </a:rPr>
              <a:t>Use the </a:t>
            </a:r>
            <a:r>
              <a:rPr lang="en-US" sz="4400" b="1" dirty="0">
                <a:solidFill>
                  <a:schemeClr val="bg1"/>
                </a:solidFill>
                <a:latin typeface="Codec Pro" panose="020B0604020202020204" charset="0"/>
              </a:rPr>
              <a:t>FER2013</a:t>
            </a:r>
            <a:r>
              <a:rPr lang="en-US" sz="4400" dirty="0">
                <a:solidFill>
                  <a:schemeClr val="bg1"/>
                </a:solidFill>
                <a:latin typeface="Codec Pro" panose="020B0604020202020204" charset="0"/>
              </a:rPr>
              <a:t> dataset for training and testing.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Codec Pro" panose="020B0604020202020204" charset="0"/>
              </a:rPr>
              <a:t>Build a model using </a:t>
            </a:r>
            <a:r>
              <a:rPr lang="en-US" sz="4400" b="1" dirty="0">
                <a:solidFill>
                  <a:schemeClr val="bg1"/>
                </a:solidFill>
                <a:latin typeface="Codec Pro" panose="020B0604020202020204" charset="0"/>
              </a:rPr>
              <a:t>MobileNetV2</a:t>
            </a:r>
            <a:r>
              <a:rPr lang="en-US" sz="4400" dirty="0">
                <a:solidFill>
                  <a:schemeClr val="bg1"/>
                </a:solidFill>
                <a:latin typeface="Codec Pro" panose="020B0604020202020204" charset="0"/>
              </a:rPr>
              <a:t> with transfer learning.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Codec Pro" panose="020B0604020202020204" charset="0"/>
              </a:rPr>
              <a:t>Resize all images to </a:t>
            </a:r>
            <a:r>
              <a:rPr lang="en-US" sz="4400" b="1" dirty="0">
                <a:solidFill>
                  <a:schemeClr val="bg1"/>
                </a:solidFill>
                <a:latin typeface="Codec Pro" panose="020B0604020202020204" charset="0"/>
              </a:rPr>
              <a:t>224 × 224</a:t>
            </a:r>
            <a:r>
              <a:rPr lang="en-US" sz="4400" dirty="0">
                <a:solidFill>
                  <a:schemeClr val="bg1"/>
                </a:solidFill>
                <a:latin typeface="Codec Pro" panose="020B060402020202020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Codec Pro" panose="020B0604020202020204" charset="0"/>
              </a:rPr>
              <a:t>Apply class weights to handle class imbalance.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Codec Pro" panose="020B0604020202020204" charset="0"/>
              </a:rPr>
              <a:t>Support real-time emotion detection using </a:t>
            </a:r>
            <a:r>
              <a:rPr lang="en-US" sz="4400" b="1" dirty="0">
                <a:solidFill>
                  <a:schemeClr val="bg1"/>
                </a:solidFill>
                <a:latin typeface="Codec Pro" panose="020B0604020202020204" charset="0"/>
              </a:rPr>
              <a:t>OpenCV</a:t>
            </a:r>
            <a:r>
              <a:rPr lang="en-US" sz="4400" dirty="0">
                <a:solidFill>
                  <a:schemeClr val="bg1"/>
                </a:solidFill>
                <a:latin typeface="Codec Pro" panose="020B0604020202020204" charset="0"/>
              </a:rPr>
              <a:t> face detection (Haar or DNN).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"/>
            <a:ext cx="4513686" cy="10287000"/>
          </a:xfrm>
          <a:custGeom>
            <a:avLst/>
            <a:gdLst/>
            <a:ahLst/>
            <a:cxnLst/>
            <a:rect l="l" t="t" r="r" b="b"/>
            <a:pathLst>
              <a:path w="4513686" h="11241465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r="-164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13567" y="4350713"/>
            <a:ext cx="1111938" cy="1109158"/>
          </a:xfrm>
          <a:custGeom>
            <a:avLst/>
            <a:gdLst/>
            <a:ahLst/>
            <a:cxnLst/>
            <a:rect l="l" t="t" r="r" b="b"/>
            <a:pathLst>
              <a:path w="1111938" h="1109158">
                <a:moveTo>
                  <a:pt x="0" y="0"/>
                </a:moveTo>
                <a:lnTo>
                  <a:pt x="1111939" y="0"/>
                </a:lnTo>
                <a:lnTo>
                  <a:pt x="1111939" y="1109158"/>
                </a:lnTo>
                <a:lnTo>
                  <a:pt x="0" y="1109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04775" y="1238118"/>
            <a:ext cx="7151036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36"/>
              </a:lnSpc>
              <a:spcBef>
                <a:spcPct val="0"/>
              </a:spcBef>
            </a:pPr>
            <a:r>
              <a:rPr lang="en-US" sz="7947">
                <a:solidFill>
                  <a:srgbClr val="1A1A1A"/>
                </a:solidFill>
                <a:latin typeface="Codec Pro ExtraBold"/>
              </a:rPr>
              <a:t>GOALS AND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4775" y="6029291"/>
            <a:ext cx="287418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Montserrat Light Bold"/>
              </a:rPr>
              <a:t>Empowering Users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04775" y="4183122"/>
            <a:ext cx="11951512" cy="4500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/>
              <a:t>Build a </a:t>
            </a:r>
            <a:r>
              <a:rPr lang="en-US" sz="4400" b="1" dirty="0"/>
              <a:t>lightweight and accurate</a:t>
            </a:r>
            <a:r>
              <a:rPr lang="en-US" sz="4400" dirty="0"/>
              <a:t> FER model.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/>
              <a:t>Achieve high test accuracy (&gt;70%)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/>
              <a:t>Ensure the system works in </a:t>
            </a:r>
            <a:r>
              <a:rPr lang="en-US" sz="4400" b="1" dirty="0"/>
              <a:t>real time</a:t>
            </a:r>
            <a:r>
              <a:rPr lang="en-US" sz="4400" dirty="0"/>
              <a:t> on webcam.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/>
              <a:t>Improve the base model using </a:t>
            </a:r>
            <a:r>
              <a:rPr lang="en-US" sz="4400" b="1" dirty="0"/>
              <a:t>fine-tuning</a:t>
            </a:r>
            <a:r>
              <a:rPr lang="en-US" sz="4400" dirty="0"/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/>
              <a:t>Provide smooth predictions to avoid flickering during webcam use.</a:t>
            </a:r>
          </a:p>
          <a:p>
            <a:pPr marL="0" lvl="0" indent="0">
              <a:lnSpc>
                <a:spcPts val="312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latin typeface="Montserrat Light Bold"/>
              </a:rPr>
              <a:t>ategories</a:t>
            </a:r>
            <a:endParaRPr lang="en-US" sz="4400" dirty="0">
              <a:solidFill>
                <a:srgbClr val="FFFFFF"/>
              </a:solidFill>
              <a:latin typeface="Montserrat Ligh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84914" y="6027493"/>
            <a:ext cx="28741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Light Bold"/>
              </a:rPr>
              <a:t>Incorporating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2891090" y="2624498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70523" y="718864"/>
            <a:ext cx="10746953" cy="144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endParaRPr lang="en-US" sz="8600" dirty="0">
              <a:latin typeface="Codec Pro ExtraBold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891090" y="3556901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6"/>
                </a:lnTo>
                <a:lnTo>
                  <a:pt x="0" y="62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91090" y="4489303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891090" y="5425355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891090" y="6361407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6"/>
                </a:lnTo>
                <a:lnTo>
                  <a:pt x="0" y="62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718578" y="4346428"/>
            <a:ext cx="8321022" cy="2155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odec Pro"/>
              </a:rPr>
              <a:t>Vectors</a:t>
            </a: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90800" y="2913208"/>
            <a:ext cx="12806110" cy="210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odec Pro"/>
              </a:rPr>
              <a:t>OOPs Cots</a:t>
            </a:r>
          </a:p>
          <a:p>
            <a:pPr marL="571500" indent="-571500">
              <a:lnSpc>
                <a:spcPts val="5599"/>
              </a:lnSpc>
              <a:buFont typeface="Wingdings" panose="05000000000000000000" pitchFamily="2" charset="2"/>
              <a:buChar char="v"/>
            </a:pPr>
            <a:r>
              <a:rPr lang="en-US" sz="3999" dirty="0">
                <a:solidFill>
                  <a:srgbClr val="FFFFFF"/>
                </a:solidFill>
                <a:latin typeface="Codec Pro"/>
              </a:rPr>
              <a:t>  </a:t>
            </a: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18578" y="6288955"/>
            <a:ext cx="1851868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odec Pro"/>
              </a:rPr>
              <a:t>Github</a:t>
            </a:r>
          </a:p>
          <a:p>
            <a:pPr algn="ctr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Codec Pro"/>
            </a:endParaRPr>
          </a:p>
          <a:p>
            <a:pPr algn="ctr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Codec Pr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128308-E592-355A-50DA-19EE6DA9D836}"/>
              </a:ext>
            </a:extLst>
          </p:cNvPr>
          <p:cNvSpPr txBox="1"/>
          <p:nvPr/>
        </p:nvSpPr>
        <p:spPr>
          <a:xfrm>
            <a:off x="2891090" y="524953"/>
            <a:ext cx="9643604" cy="148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7200" dirty="0">
                <a:solidFill>
                  <a:schemeClr val="bg1"/>
                </a:solidFill>
                <a:latin typeface="Codec Pro ExtraBold Bold"/>
              </a:rPr>
              <a:t>  TECHNOLOGY USED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9DC0D8-C274-85C5-C97B-1ADE9637787B}"/>
              </a:ext>
            </a:extLst>
          </p:cNvPr>
          <p:cNvSpPr txBox="1"/>
          <p:nvPr/>
        </p:nvSpPr>
        <p:spPr>
          <a:xfrm>
            <a:off x="1066800" y="3534934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/>
                </a:solidFill>
              </a:rPr>
              <a:t>Python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/>
                </a:solidFill>
              </a:rPr>
              <a:t>Python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317CFA-244A-3747-91D3-339A65D25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3837" y="-32470"/>
            <a:ext cx="18455673" cy="10319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55317" y="-4796178"/>
            <a:ext cx="11239421" cy="9955810"/>
          </a:xfrm>
          <a:custGeom>
            <a:avLst/>
            <a:gdLst/>
            <a:ahLst/>
            <a:cxnLst/>
            <a:rect l="l" t="t" r="r" b="b"/>
            <a:pathLst>
              <a:path w="11239421" h="9955810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19163" y="4776199"/>
            <a:ext cx="9607484" cy="93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dirty="0">
                <a:solidFill>
                  <a:srgbClr val="1A1A1A"/>
                </a:solidFill>
                <a:latin typeface="Codec Pro ExtraBold"/>
              </a:rPr>
              <a:t>KEY FEATURES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5111" y="634984"/>
            <a:ext cx="3399865" cy="3520588"/>
            <a:chOff x="0" y="0"/>
            <a:chExt cx="895438" cy="927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19152" y="1575010"/>
            <a:ext cx="2937764" cy="186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3"/>
              </a:lnSpc>
            </a:pPr>
            <a:r>
              <a:rPr lang="en-US" sz="3200" dirty="0">
                <a:solidFill>
                  <a:schemeClr val="bg1"/>
                </a:solidFill>
              </a:rPr>
              <a:t>Uses </a:t>
            </a:r>
            <a:r>
              <a:rPr lang="en-US" sz="3200" b="1" dirty="0">
                <a:solidFill>
                  <a:schemeClr val="bg1"/>
                </a:solidFill>
              </a:rPr>
              <a:t>transfer learning</a:t>
            </a:r>
            <a:r>
              <a:rPr lang="en-US" sz="3200" dirty="0">
                <a:solidFill>
                  <a:schemeClr val="bg1"/>
                </a:solidFill>
              </a:rPr>
              <a:t> for better accuracy.</a:t>
            </a:r>
          </a:p>
          <a:p>
            <a:pPr algn="ctr">
              <a:lnSpc>
                <a:spcPts val="3703"/>
              </a:lnSpc>
            </a:pPr>
            <a:endParaRPr lang="en-US" sz="2645" dirty="0">
              <a:solidFill>
                <a:schemeClr val="bg1"/>
              </a:solidFill>
              <a:latin typeface="Noto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419895" y="3200065"/>
            <a:ext cx="3399865" cy="3520588"/>
            <a:chOff x="0" y="0"/>
            <a:chExt cx="895438" cy="927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43529" y="4393050"/>
            <a:ext cx="319776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Lightweight model for fast inference.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024760" y="539501"/>
            <a:ext cx="3399865" cy="3520588"/>
            <a:chOff x="0" y="0"/>
            <a:chExt cx="895438" cy="9272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81327" y="1520130"/>
            <a:ext cx="314504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a typeface="Noto Sans Bold" panose="020B0802040504020204" charset="0"/>
              </a:rPr>
              <a:t>Detects </a:t>
            </a:r>
            <a:r>
              <a:rPr lang="en-US" sz="3200" b="1" dirty="0">
                <a:solidFill>
                  <a:schemeClr val="bg1"/>
                </a:solidFill>
                <a:ea typeface="Noto Sans Bold" panose="020B0802040504020204" charset="0"/>
              </a:rPr>
              <a:t>7 emotions</a:t>
            </a:r>
            <a:r>
              <a:rPr lang="en-US" sz="3200" dirty="0">
                <a:solidFill>
                  <a:schemeClr val="bg1"/>
                </a:solidFill>
                <a:ea typeface="Noto Sans Bold" panose="020B0802040504020204" charset="0"/>
              </a:rPr>
              <a:t> from face images.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338770" y="6388328"/>
            <a:ext cx="3399865" cy="3520588"/>
            <a:chOff x="0" y="0"/>
            <a:chExt cx="895438" cy="9272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163497" y="6972215"/>
            <a:ext cx="2531307" cy="293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Two face detection options: </a:t>
            </a:r>
            <a:r>
              <a:rPr lang="en-US" sz="3200" b="1" dirty="0">
                <a:solidFill>
                  <a:schemeClr val="bg1"/>
                </a:solidFill>
              </a:rPr>
              <a:t>DNN</a:t>
            </a:r>
            <a:r>
              <a:rPr lang="en-US" sz="3200" dirty="0">
                <a:solidFill>
                  <a:schemeClr val="bg1"/>
                </a:solidFill>
              </a:rPr>
              <a:t> or </a:t>
            </a:r>
            <a:r>
              <a:rPr lang="en-US" sz="3200" b="1" dirty="0">
                <a:solidFill>
                  <a:schemeClr val="bg1"/>
                </a:solidFill>
              </a:rPr>
              <a:t>Haar Cascade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ts val="3673"/>
              </a:lnSpc>
            </a:pPr>
            <a:r>
              <a:rPr lang="en-US" sz="3200" dirty="0">
                <a:solidFill>
                  <a:schemeClr val="bg1"/>
                </a:solidFill>
                <a:latin typeface="Noto Sans"/>
              </a:rPr>
              <a:t>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330814" y="6462929"/>
            <a:ext cx="3399865" cy="3520588"/>
            <a:chOff x="0" y="0"/>
            <a:chExt cx="895438" cy="9272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019588" y="6933555"/>
            <a:ext cx="269278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Smoothened predictions using probability averaging</a:t>
            </a:r>
            <a:r>
              <a:rPr lang="en-US" dirty="0"/>
              <a:t>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930948" y="3502485"/>
            <a:ext cx="3399865" cy="3520588"/>
            <a:chOff x="0" y="0"/>
            <a:chExt cx="895438" cy="9272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01668" y="4721620"/>
            <a:ext cx="2924247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Works live on webcam</a:t>
            </a:r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38600" y="628229"/>
            <a:ext cx="8783687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FFFFFF"/>
                </a:solidFill>
                <a:latin typeface="Canva Sans Bold"/>
              </a:rPr>
              <a:t>Future Prospects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800" y="2857500"/>
            <a:ext cx="16701790" cy="4981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5599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Replace Haar Cascade with </a:t>
            </a:r>
            <a:r>
              <a:rPr lang="en-US" sz="4400" b="1" dirty="0" err="1">
                <a:solidFill>
                  <a:schemeClr val="bg1"/>
                </a:solidFill>
              </a:rPr>
              <a:t>RetinaFace</a:t>
            </a:r>
            <a:r>
              <a:rPr lang="en-US" sz="4400" dirty="0">
                <a:solidFill>
                  <a:schemeClr val="bg1"/>
                </a:solidFill>
              </a:rPr>
              <a:t> or </a:t>
            </a:r>
            <a:r>
              <a:rPr lang="en-US" sz="4400" b="1" dirty="0">
                <a:solidFill>
                  <a:schemeClr val="bg1"/>
                </a:solidFill>
              </a:rPr>
              <a:t>MTCNN</a:t>
            </a:r>
            <a:r>
              <a:rPr lang="en-US" sz="4400" dirty="0">
                <a:solidFill>
                  <a:schemeClr val="bg1"/>
                </a:solidFill>
              </a:rPr>
              <a:t> for better detection</a:t>
            </a:r>
          </a:p>
          <a:p>
            <a:pPr marL="571500" indent="-571500">
              <a:lnSpc>
                <a:spcPts val="5599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Convert the model to </a:t>
            </a:r>
            <a:r>
              <a:rPr lang="en-US" sz="4400" b="1" dirty="0">
                <a:solidFill>
                  <a:schemeClr val="bg1"/>
                </a:solidFill>
              </a:rPr>
              <a:t>TensorFlow Lite</a:t>
            </a:r>
            <a:r>
              <a:rPr lang="en-US" sz="4400" dirty="0">
                <a:solidFill>
                  <a:schemeClr val="bg1"/>
                </a:solidFill>
              </a:rPr>
              <a:t> for mobile deployment.</a:t>
            </a:r>
          </a:p>
          <a:p>
            <a:pPr marL="571500" indent="-571500">
              <a:lnSpc>
                <a:spcPts val="5599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Increase dataset size and add stronger augmentations.</a:t>
            </a:r>
          </a:p>
          <a:p>
            <a:pPr marL="571500" indent="-571500">
              <a:lnSpc>
                <a:spcPts val="5599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Build a clean </a:t>
            </a:r>
            <a:r>
              <a:rPr lang="en-US" sz="4400" b="1" dirty="0">
                <a:solidFill>
                  <a:schemeClr val="bg1"/>
                </a:solidFill>
              </a:rPr>
              <a:t>GUI</a:t>
            </a:r>
            <a:r>
              <a:rPr lang="en-US" sz="4400" dirty="0">
                <a:solidFill>
                  <a:schemeClr val="bg1"/>
                </a:solidFill>
              </a:rPr>
              <a:t> for easier use.</a:t>
            </a:r>
          </a:p>
          <a:p>
            <a:pPr marL="571500" indent="-571500">
              <a:lnSpc>
                <a:spcPts val="5599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</a:rPr>
              <a:t>Add real-time analytics or emotion-based applications.</a:t>
            </a:r>
          </a:p>
          <a:p>
            <a:pPr marL="571500" indent="-571500">
              <a:lnSpc>
                <a:spcPts val="5599"/>
              </a:lnSpc>
              <a:buFont typeface="Wingdings" panose="05000000000000000000" pitchFamily="2" charset="2"/>
              <a:buChar char="v"/>
            </a:pPr>
            <a:endParaRPr lang="en-US" dirty="0"/>
          </a:p>
          <a:p>
            <a:pPr marL="571500" indent="-571500">
              <a:lnSpc>
                <a:spcPts val="5599"/>
              </a:lnSpc>
              <a:buFont typeface="Wingdings" panose="05000000000000000000" pitchFamily="2" charset="2"/>
              <a:buChar char="v"/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439C87-E6CC-728B-6AF3-B50C614E1E54}"/>
              </a:ext>
            </a:extLst>
          </p:cNvPr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09AC0-6B2D-CE35-C713-01D22DDBC8CC}"/>
              </a:ext>
            </a:extLst>
          </p:cNvPr>
          <p:cNvSpPr txBox="1"/>
          <p:nvPr/>
        </p:nvSpPr>
        <p:spPr>
          <a:xfrm>
            <a:off x="1295400" y="571500"/>
            <a:ext cx="1638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                       </a:t>
            </a:r>
            <a:r>
              <a:rPr lang="en-US" sz="7200" dirty="0">
                <a:solidFill>
                  <a:schemeClr val="bg1"/>
                </a:solidFill>
                <a:latin typeface="Codec Pro ExtraBold" panose="020B0604020202020204" charset="0"/>
              </a:rPr>
              <a:t>KEY RESULTS</a:t>
            </a:r>
            <a:endParaRPr lang="en-IN" sz="7200" dirty="0">
              <a:solidFill>
                <a:schemeClr val="bg1"/>
              </a:solidFill>
              <a:latin typeface="Codec Pro ExtraBol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05BCD-F8A3-E82B-7CD3-A2AF7DC70E9C}"/>
              </a:ext>
            </a:extLst>
          </p:cNvPr>
          <p:cNvSpPr txBox="1"/>
          <p:nvPr/>
        </p:nvSpPr>
        <p:spPr>
          <a:xfrm>
            <a:off x="762000" y="2289096"/>
            <a:ext cx="169164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bg1"/>
                </a:solidFill>
              </a:rPr>
              <a:t>Test Accuracy:</a:t>
            </a:r>
            <a:r>
              <a:rPr lang="en-US" sz="3200" dirty="0">
                <a:solidFill>
                  <a:schemeClr val="bg1"/>
                </a:solidFill>
              </a:rPr>
              <a:t> 70.58%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bg1"/>
                </a:solidFill>
              </a:rPr>
              <a:t>Macro F1-Score:</a:t>
            </a:r>
            <a:r>
              <a:rPr lang="en-US" sz="3200" dirty="0">
                <a:solidFill>
                  <a:schemeClr val="bg1"/>
                </a:solidFill>
              </a:rPr>
              <a:t> 55%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Confusion matrix shows that similar emotions (like fear &amp; surprise) are sometimes mixed.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Training history shows the model improves after fine-tuning.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4372C-A917-B59D-98C4-11BB3B8E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90600" y="5637907"/>
            <a:ext cx="5167885" cy="4237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4DFE3-FE48-B8BA-8C20-B214DFC6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439" y="6256283"/>
            <a:ext cx="921196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80383" y="3545482"/>
            <a:ext cx="11536383" cy="28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47"/>
              </a:lnSpc>
            </a:pPr>
            <a:r>
              <a:rPr lang="en-US" sz="16819">
                <a:solidFill>
                  <a:srgbClr val="FFFFFF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335</Words>
  <Application>Microsoft Office PowerPoint</Application>
  <PresentationFormat>Custom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Codec Pro ExtraBold</vt:lpstr>
      <vt:lpstr>Codec Pro ExtraBold Bold</vt:lpstr>
      <vt:lpstr>Noto Sans Bold</vt:lpstr>
      <vt:lpstr>Montserrat Light Bold</vt:lpstr>
      <vt:lpstr>Wingdings</vt:lpstr>
      <vt:lpstr>Calibri</vt:lpstr>
      <vt:lpstr>Canva Sans Bold</vt:lpstr>
      <vt:lpstr>Arial</vt:lpstr>
      <vt:lpstr>Noto Sans</vt:lpstr>
      <vt:lpstr>TAN Tangkiwood</vt:lpstr>
      <vt:lpstr>Codec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professional business proposal presentation</dc:title>
  <dc:creator>Abhinav Vikram Singh</dc:creator>
  <cp:lastModifiedBy>vikramsinghabhinav3@gmail.com</cp:lastModifiedBy>
  <cp:revision>2</cp:revision>
  <dcterms:created xsi:type="dcterms:W3CDTF">2006-08-16T00:00:00Z</dcterms:created>
  <dcterms:modified xsi:type="dcterms:W3CDTF">2025-11-17T16:15:18Z</dcterms:modified>
  <dc:identifier>DAFzN0FU5d4</dc:identifier>
</cp:coreProperties>
</file>